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D321"/>
    <a:srgbClr val="37BD4D"/>
    <a:srgbClr val="2E3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0" autoAdjust="0"/>
    <p:restoredTop sz="94660"/>
  </p:normalViewPr>
  <p:slideViewPr>
    <p:cSldViewPr snapToGrid="0">
      <p:cViewPr>
        <p:scale>
          <a:sx n="87" d="100"/>
          <a:sy n="87" d="100"/>
        </p:scale>
        <p:origin x="-4800" y="-3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-18033"/>
          <a:ext cx="3735940" cy="2528385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33530" y="105393"/>
        <a:ext cx="3489088" cy="2281533"/>
      </dsp:txXfrm>
    </dsp:sp>
    <dsp:sp modelId="{DF04A0FF-E624-431F-939F-1202DCA0BFDC}">
      <dsp:nvSpPr>
        <dsp:cNvPr id="0" name=""/>
        <dsp:cNvSpPr/>
      </dsp:nvSpPr>
      <dsp:spPr>
        <a:xfrm>
          <a:off x="4875958" y="134577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3019442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37985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8033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73665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92208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51272" y="1284178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694293" y="9834445"/>
              </a:moveTo>
              <a:arcTo wR="5720190" hR="5720190" stAng="2759562" swAng="141449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72360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90903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28355" y="11118481"/>
              </a:moveTo>
              <a:arcTo wR="5720190" hR="5720190" stAng="655878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61226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30807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9207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3010617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29/08/2019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29/08/2019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29/08/2019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29/08/2019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29/08/2019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29/08/2019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29/08/2019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29/08/2019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29/08/2019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29/08/2019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29/08/2019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29/08/2019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eb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B7F5A7A-75E5-4778-A9D9-AF16701C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170" y="8169142"/>
            <a:ext cx="4276725" cy="2867025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8171661" y="1593580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QtQuick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2.9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QtQuick.Controls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2.2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QtQuick.Window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2.3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QtQml.Models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2.1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qml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id:mainsc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Screen.height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qsTr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("Virtual Laboratory")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id:welcome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MainLab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id:mainLab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7810072" y="960265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27015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</a:rPr>
              <a:t>Modulo Item Welcome </a:t>
            </a:r>
            <a:endParaRPr lang="es-ES" sz="1000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761454" y="7932693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000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820718" y="87780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000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7810072" y="1012853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792"/>
              <a:gd name="adj6" fmla="val -27114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000" b="1" dirty="0">
                <a:solidFill>
                  <a:schemeClr val="tx1"/>
                </a:solidFill>
              </a:rPr>
              <a:t>Modulo Item      Main Lab</a:t>
            </a:r>
            <a:endParaRPr lang="es-ES" sz="10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D96D0A6-3A16-4740-90E1-846F1E6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0" y="1095827"/>
            <a:ext cx="24389556" cy="137191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F2ECD5-1B67-48F8-B96A-58610E733E18}"/>
              </a:ext>
            </a:extLst>
          </p:cNvPr>
          <p:cNvSpPr txBox="1"/>
          <p:nvPr/>
        </p:nvSpPr>
        <p:spPr>
          <a:xfrm>
            <a:off x="6276606" y="309612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Revolución (1R)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A61F8-331A-4A1D-89D9-C8BB48D7CAC8}"/>
              </a:ext>
            </a:extLst>
          </p:cNvPr>
          <p:cNvSpPr txBox="1"/>
          <p:nvPr/>
        </p:nvSpPr>
        <p:spPr>
          <a:xfrm>
            <a:off x="6228480" y="6629400"/>
            <a:ext cx="35060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Traslación (1T)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D8E56-DF09-4731-9DF0-4B5D3F94D260}"/>
              </a:ext>
            </a:extLst>
          </p:cNvPr>
          <p:cNvSpPr txBox="1"/>
          <p:nvPr/>
        </p:nvSpPr>
        <p:spPr>
          <a:xfrm>
            <a:off x="6323730" y="1009871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Tornillo (1R/T)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C3CF3-226A-4AE4-ADF3-C59CB3A80F04}"/>
              </a:ext>
            </a:extLst>
          </p:cNvPr>
          <p:cNvSpPr txBox="1"/>
          <p:nvPr/>
        </p:nvSpPr>
        <p:spPr>
          <a:xfrm>
            <a:off x="10306050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inferior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512558-E3FD-4749-B7DA-DC14E93E2941}"/>
              </a:ext>
            </a:extLst>
          </p:cNvPr>
          <p:cNvSpPr txBox="1"/>
          <p:nvPr/>
        </p:nvSpPr>
        <p:spPr>
          <a:xfrm>
            <a:off x="19055443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A2E373-587B-4ED4-A376-A96D15170193}"/>
              </a:ext>
            </a:extLst>
          </p:cNvPr>
          <p:cNvSpPr txBox="1"/>
          <p:nvPr/>
        </p:nvSpPr>
        <p:spPr>
          <a:xfrm>
            <a:off x="24539800" y="3096126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Esférico (3R)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26F593-5C1E-43D6-9EF1-83AF16793041}"/>
              </a:ext>
            </a:extLst>
          </p:cNvPr>
          <p:cNvSpPr txBox="1"/>
          <p:nvPr/>
        </p:nvSpPr>
        <p:spPr>
          <a:xfrm>
            <a:off x="24539800" y="6629399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Planar (2T, 1R)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D633D8-3385-4ABC-822A-0D444639021B}"/>
              </a:ext>
            </a:extLst>
          </p:cNvPr>
          <p:cNvSpPr txBox="1"/>
          <p:nvPr/>
        </p:nvSpPr>
        <p:spPr>
          <a:xfrm>
            <a:off x="24264258" y="9937345"/>
            <a:ext cx="4560256" cy="1077218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Cilíndrico (1T, 1R)</a:t>
            </a:r>
          </a:p>
          <a:p>
            <a:endParaRPr lang="es-NI" sz="32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AC1E60-14A3-452D-8EA4-7CF54E010491}"/>
              </a:ext>
            </a:extLst>
          </p:cNvPr>
          <p:cNvSpPr txBox="1"/>
          <p:nvPr/>
        </p:nvSpPr>
        <p:spPr>
          <a:xfrm>
            <a:off x="11447746" y="13226611"/>
            <a:ext cx="10431179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R = Rotación, T = Traslación</a:t>
            </a:r>
          </a:p>
          <a:p>
            <a:pPr algn="ctr"/>
            <a:endParaRPr lang="es-NI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281E0D-2364-44F5-96CB-DB848A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7" y="5451475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164347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B6F1B83-9D42-418C-A342-0687EB961F8A}"/>
              </a:ext>
            </a:extLst>
          </p:cNvPr>
          <p:cNvPicPr/>
          <p:nvPr/>
        </p:nvPicPr>
        <p:blipFill rotWithShape="1">
          <a:blip r:embed="rId2"/>
          <a:srcRect l="13628" t="30400"/>
          <a:stretch/>
        </p:blipFill>
        <p:spPr>
          <a:xfrm>
            <a:off x="16651705" y="6720384"/>
            <a:ext cx="4738687" cy="10284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E46CC0-A5D5-48D4-B78F-746A12E09E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21242" y="6720384"/>
            <a:ext cx="4524375" cy="9715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D65C2B0-C09C-4F80-9D65-4C38616E4C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15155" y="7691934"/>
            <a:ext cx="4536550" cy="362923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8BA1F8D-32CD-496D-9C63-5AD148B839F1}"/>
              </a:ext>
            </a:extLst>
          </p:cNvPr>
          <p:cNvCxnSpPr>
            <a:cxnSpLocks/>
          </p:cNvCxnSpPr>
          <p:nvPr/>
        </p:nvCxnSpPr>
        <p:spPr>
          <a:xfrm>
            <a:off x="16645616" y="6720384"/>
            <a:ext cx="0" cy="4637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10020299" y="7099313"/>
            <a:ext cx="1848442" cy="862103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8796"/>
              <a:gd name="adj6" fmla="val 244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URDF1 de 3Cm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10020299" y="8576274"/>
            <a:ext cx="1848441" cy="1182562"/>
          </a:xfrm>
          <a:prstGeom prst="borderCallout2">
            <a:avLst>
              <a:gd name="adj1" fmla="val 8443"/>
              <a:gd name="adj2" fmla="val 100517"/>
              <a:gd name="adj3" fmla="val 6928"/>
              <a:gd name="adj4" fmla="val 169165"/>
              <a:gd name="adj5" fmla="val -19651"/>
              <a:gd name="adj6" fmla="val 2232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1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CAF17C1-55A0-49DE-B0D4-FE878FBE3C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645616" y="7717603"/>
            <a:ext cx="4738687" cy="3603570"/>
          </a:xfrm>
          <a:prstGeom prst="rect">
            <a:avLst/>
          </a:prstGeom>
          <a:ln w="38100">
            <a:noFill/>
          </a:ln>
        </p:spPr>
      </p:pic>
      <p:sp>
        <p:nvSpPr>
          <p:cNvPr id="23" name="Abrir llave 22">
            <a:extLst>
              <a:ext uri="{FF2B5EF4-FFF2-40B4-BE49-F238E27FC236}">
                <a16:creationId xmlns:a16="http://schemas.microsoft.com/office/drawing/2014/main" id="{F548439A-E64A-4801-B256-3D8A4B596717}"/>
              </a:ext>
            </a:extLst>
          </p:cNvPr>
          <p:cNvSpPr/>
          <p:nvPr/>
        </p:nvSpPr>
        <p:spPr>
          <a:xfrm rot="5400000">
            <a:off x="16236413" y="5482722"/>
            <a:ext cx="609564" cy="191335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35B7A0-3A92-4EA9-9F8E-869F468FFE9C}"/>
              </a:ext>
            </a:extLst>
          </p:cNvPr>
          <p:cNvSpPr/>
          <p:nvPr/>
        </p:nvSpPr>
        <p:spPr>
          <a:xfrm>
            <a:off x="15195341" y="5772629"/>
            <a:ext cx="2691708" cy="50409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Script URDF</a:t>
            </a:r>
            <a:endParaRPr lang="es-ES" sz="2400" b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630717" y="7099313"/>
            <a:ext cx="1800783" cy="862103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69717"/>
              <a:gd name="adj6" fmla="val -906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URDF2 de 9Cm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1630717" y="8548278"/>
            <a:ext cx="1800783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8952"/>
              <a:gd name="adj6" fmla="val -1503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2</a:t>
            </a:r>
          </a:p>
        </p:txBody>
      </p:sp>
    </p:spTree>
    <p:extLst>
      <p:ext uri="{BB962C8B-B14F-4D97-AF65-F5344CB8AC3E}">
        <p14:creationId xmlns:p14="http://schemas.microsoft.com/office/powerpoint/2010/main" val="19321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97271-91B3-46A3-BCE9-24AA44FA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81" y="5451474"/>
            <a:ext cx="8086725" cy="56483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8186230" y="4901505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909066" y="7256257"/>
            <a:ext cx="2419037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Plugins</a:t>
            </a:r>
            <a:r>
              <a:rPr lang="es-NI" sz="2000" b="1" dirty="0">
                <a:solidFill>
                  <a:prstClr val="black"/>
                </a:solidFill>
              </a:rPr>
              <a:t> para diversas aplicaciones de Robótica Móvil y Serie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742727" y="5531645"/>
            <a:ext cx="2253612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Herramientas de Vistas del Panel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19916522" y="7710055"/>
            <a:ext cx="2100933" cy="926428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lanzado desde línea de comandos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19891638" y="9694950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1073"/>
              <a:gd name="adj6" fmla="val -10858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 Reconfigurables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8028429" y="9917237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66306"/>
              <a:gd name="adj6" fmla="val 20774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sincronización del Server ROS</a:t>
            </a:r>
          </a:p>
        </p:txBody>
      </p:sp>
    </p:spTree>
    <p:extLst>
      <p:ext uri="{BB962C8B-B14F-4D97-AF65-F5344CB8AC3E}">
        <p14:creationId xmlns:p14="http://schemas.microsoft.com/office/powerpoint/2010/main" val="183142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2D8D3C1-19E7-4CCC-AD14-A81CFFB9D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17717" y="6822778"/>
            <a:ext cx="11374772" cy="31627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771495" y="6565080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84715" y="8230919"/>
            <a:ext cx="2528653" cy="1182562"/>
          </a:xfrm>
          <a:prstGeom prst="borderCallout2">
            <a:avLst>
              <a:gd name="adj1" fmla="val 96619"/>
              <a:gd name="adj2" fmla="val 99781"/>
              <a:gd name="adj3" fmla="val 95976"/>
              <a:gd name="adj4" fmla="val 125896"/>
              <a:gd name="adj5" fmla="val 52247"/>
              <a:gd name="adj6" fmla="val 1417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Conecta Widgets </a:t>
            </a:r>
            <a:r>
              <a:rPr lang="es-NI" sz="2000" b="1" dirty="0" err="1">
                <a:solidFill>
                  <a:prstClr val="black"/>
                </a:solidFill>
              </a:rPr>
              <a:t>Checkbox</a:t>
            </a:r>
            <a:r>
              <a:rPr lang="es-NI" sz="2000" b="1" dirty="0">
                <a:solidFill>
                  <a:prstClr val="black"/>
                </a:solidFill>
              </a:rPr>
              <a:t> con una señal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896837" y="6811839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Función de Mostrar Robot </a:t>
            </a:r>
            <a:r>
              <a:rPr lang="es-NI" sz="2000" b="1" dirty="0" err="1">
                <a:solidFill>
                  <a:prstClr val="black"/>
                </a:solidFill>
              </a:rPr>
              <a:t>Kuka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1918608" y="8338850"/>
            <a:ext cx="2100933" cy="921568"/>
          </a:xfrm>
          <a:prstGeom prst="borderCallout2">
            <a:avLst>
              <a:gd name="adj1" fmla="val 98881"/>
              <a:gd name="adj2" fmla="val -545"/>
              <a:gd name="adj3" fmla="val 98717"/>
              <a:gd name="adj4" fmla="val -100466"/>
              <a:gd name="adj5" fmla="val 41273"/>
              <a:gd name="adj6" fmla="val -2114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Señales del widget para ejecutar Slot</a:t>
            </a:r>
          </a:p>
        </p:txBody>
      </p:sp>
    </p:spTree>
    <p:extLst>
      <p:ext uri="{BB962C8B-B14F-4D97-AF65-F5344CB8AC3E}">
        <p14:creationId xmlns:p14="http://schemas.microsoft.com/office/powerpoint/2010/main" val="3984969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628B6B-453B-425A-ADE6-A837F63AB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r="43020" b="81664"/>
          <a:stretch/>
        </p:blipFill>
        <p:spPr>
          <a:xfrm>
            <a:off x="11753459" y="7156288"/>
            <a:ext cx="7164128" cy="1182562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74696" y="7071768"/>
            <a:ext cx="2141874" cy="1182561"/>
          </a:xfrm>
          <a:prstGeom prst="borderCallout2">
            <a:avLst>
              <a:gd name="adj1" fmla="val 96619"/>
              <a:gd name="adj2" fmla="val 99781"/>
              <a:gd name="adj3" fmla="val 97565"/>
              <a:gd name="adj4" fmla="val 140074"/>
              <a:gd name="adj5" fmla="val 84631"/>
              <a:gd name="adj6" fmla="val 15761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Palabras reservadas (</a:t>
            </a:r>
            <a:r>
              <a:rPr lang="es-NI" sz="2000" b="1" dirty="0" err="1">
                <a:solidFill>
                  <a:prstClr val="black"/>
                </a:solidFill>
              </a:rPr>
              <a:t>HighLight</a:t>
            </a:r>
            <a:r>
              <a:rPr lang="es-NI" sz="2000" b="1" dirty="0">
                <a:solidFill>
                  <a:prstClr val="black"/>
                </a:solidFill>
              </a:rPr>
              <a:t>)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Robot, link…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198607" y="7408540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 de edición del URDF</a:t>
            </a:r>
          </a:p>
        </p:txBody>
      </p:sp>
    </p:spTree>
    <p:extLst>
      <p:ext uri="{BB962C8B-B14F-4D97-AF65-F5344CB8AC3E}">
        <p14:creationId xmlns:p14="http://schemas.microsoft.com/office/powerpoint/2010/main" val="2672434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C5BE711-3EC7-4D68-ACE3-90B635218C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92012" y="7264486"/>
            <a:ext cx="3724275" cy="12096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28124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61710"/>
              <a:gd name="adj6" fmla="val 1239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agregadas al panel 3D de </a:t>
            </a:r>
            <a:r>
              <a:rPr lang="es-NI" sz="1400" b="1" dirty="0" err="1">
                <a:solidFill>
                  <a:prstClr val="black"/>
                </a:solidFill>
              </a:rPr>
              <a:t>RViz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125827" y="6916091"/>
            <a:ext cx="1209674" cy="799159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55927"/>
              <a:gd name="adj5" fmla="val 66528"/>
              <a:gd name="adj6" fmla="val -148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Creación de Puntero de la Clase </a:t>
            </a:r>
            <a:r>
              <a:rPr lang="es-NI" sz="1200" b="1" dirty="0" err="1">
                <a:solidFill>
                  <a:prstClr val="black"/>
                </a:solidFill>
              </a:rPr>
              <a:t>ToolManager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661750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5441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969831" y="6666495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56542"/>
              <a:gd name="adj6" fmla="val 1182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Visualización del Robot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237156" y="6660902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117381"/>
              <a:gd name="adj6" fmla="val -388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Interacción con el ambiente 3D</a:t>
            </a: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1937370" y="7042775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A2675-B3C9-4A34-815E-2B19F23A3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3"/>
          <a:stretch/>
        </p:blipFill>
        <p:spPr>
          <a:xfrm>
            <a:off x="14286682" y="6974513"/>
            <a:ext cx="1991812" cy="12121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00B51D-7F43-46B4-AE77-A0DA7703F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473" y="7060482"/>
            <a:ext cx="1981477" cy="11241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4CC4F1-EABF-4F65-B809-B3AEC503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/>
          <a:stretch/>
        </p:blipFill>
        <p:spPr>
          <a:xfrm>
            <a:off x="11656907" y="6352884"/>
            <a:ext cx="5014086" cy="616035"/>
          </a:xfrm>
          <a:prstGeom prst="rect">
            <a:avLst/>
          </a:prstGeom>
        </p:spPr>
      </p:pic>
      <p:sp>
        <p:nvSpPr>
          <p:cNvPr id="12" name="Abrir llave 11">
            <a:extLst>
              <a:ext uri="{FF2B5EF4-FFF2-40B4-BE49-F238E27FC236}">
                <a16:creationId xmlns:a16="http://schemas.microsoft.com/office/drawing/2014/main" id="{1B24198F-CCD5-4222-A0D2-4EE3128609AD}"/>
              </a:ext>
            </a:extLst>
          </p:cNvPr>
          <p:cNvSpPr/>
          <p:nvPr/>
        </p:nvSpPr>
        <p:spPr>
          <a:xfrm rot="10800000">
            <a:off x="16353599" y="7007561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29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38F75DD-1832-45C2-9FBF-41E243A77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5" t="9480" r="12680" b="21359"/>
          <a:stretch/>
        </p:blipFill>
        <p:spPr>
          <a:xfrm>
            <a:off x="11390378" y="5736374"/>
            <a:ext cx="4878322" cy="46903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506A6C-29DD-4917-99BA-FF119290A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8356" r="14430" b="21418"/>
          <a:stretch/>
        </p:blipFill>
        <p:spPr>
          <a:xfrm>
            <a:off x="16165578" y="5664199"/>
            <a:ext cx="4418013" cy="47625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0702807" y="9192617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41101"/>
              <a:gd name="adj6" fmla="val -5836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con Espacio de trabajo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084131" y="6897388"/>
            <a:ext cx="1554349" cy="616035"/>
          </a:xfrm>
          <a:prstGeom prst="borderCallout2">
            <a:avLst>
              <a:gd name="adj1" fmla="val 47141"/>
              <a:gd name="adj2" fmla="val 99781"/>
              <a:gd name="adj3" fmla="val 48894"/>
              <a:gd name="adj4" fmla="val 138803"/>
              <a:gd name="adj5" fmla="val 117372"/>
              <a:gd name="adj6" fmla="val 1647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Sin espacio de Trabajo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C02B9B7-0E20-4160-B90E-C042B7AD3667}"/>
              </a:ext>
            </a:extLst>
          </p:cNvPr>
          <p:cNvCxnSpPr>
            <a:cxnSpLocks/>
          </p:cNvCxnSpPr>
          <p:nvPr/>
        </p:nvCxnSpPr>
        <p:spPr>
          <a:xfrm flipV="1">
            <a:off x="16190978" y="5736374"/>
            <a:ext cx="0" cy="46903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012DDBD3-B46A-4385-A676-A8EB0D86A742}"/>
              </a:ext>
            </a:extLst>
          </p:cNvPr>
          <p:cNvSpPr/>
          <p:nvPr/>
        </p:nvSpPr>
        <p:spPr>
          <a:xfrm>
            <a:off x="20795798" y="5664199"/>
            <a:ext cx="1431843" cy="799159"/>
          </a:xfrm>
          <a:prstGeom prst="borderCallout2">
            <a:avLst>
              <a:gd name="adj1" fmla="val 61671"/>
              <a:gd name="adj2" fmla="val -1605"/>
              <a:gd name="adj3" fmla="val 62150"/>
              <a:gd name="adj4" fmla="val -27671"/>
              <a:gd name="adj5" fmla="val 33155"/>
              <a:gd name="adj6" fmla="val -10182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Activación del Plugin dentro del LVR</a:t>
            </a:r>
          </a:p>
        </p:txBody>
      </p:sp>
    </p:spTree>
    <p:extLst>
      <p:ext uri="{BB962C8B-B14F-4D97-AF65-F5344CB8AC3E}">
        <p14:creationId xmlns:p14="http://schemas.microsoft.com/office/powerpoint/2010/main" val="2399350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65225E-CF71-4EB8-8BA2-CCEAB5A5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725" y="7656555"/>
            <a:ext cx="5448300" cy="8763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472000" y="7733696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9720"/>
              <a:gd name="adj6" fmla="val -125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Definición del </a:t>
            </a:r>
            <a:r>
              <a:rPr lang="es-NI" sz="1200" b="1" dirty="0" err="1">
                <a:solidFill>
                  <a:prstClr val="black"/>
                </a:solidFill>
              </a:rPr>
              <a:t>topic</a:t>
            </a:r>
            <a:r>
              <a:rPr lang="es-NI" sz="1200" b="1" dirty="0">
                <a:solidFill>
                  <a:prstClr val="black"/>
                </a:solidFill>
              </a:rPr>
              <a:t> con el espacio de trabajo del robot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794378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185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del plugin </a:t>
            </a:r>
            <a:r>
              <a:rPr lang="es-NI" sz="1400" b="1" dirty="0" err="1">
                <a:solidFill>
                  <a:prstClr val="black"/>
                </a:solidFill>
              </a:rPr>
              <a:t>Reuleaux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703315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246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A96695F-FB7F-4BE6-AA53-855B845FB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8" t="53061" b="19826"/>
          <a:stretch/>
        </p:blipFill>
        <p:spPr>
          <a:xfrm>
            <a:off x="12896647" y="7364713"/>
            <a:ext cx="6787202" cy="9761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EB0AA6-CFFD-494B-AB52-0E154D073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7" r="45920" b="67228"/>
          <a:stretch/>
        </p:blipFill>
        <p:spPr>
          <a:xfrm>
            <a:off x="12884290" y="8331285"/>
            <a:ext cx="6799559" cy="493413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818886" y="696513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21771"/>
              <a:gd name="adj6" fmla="val -948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Se Generan 5400 posiciones a guardar en el archivo H5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908096" y="723677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424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Nodo en Reuleaux genera el archivo H5 con </a:t>
            </a:r>
            <a:r>
              <a:rPr lang="es-NI" sz="1400" b="1" dirty="0" err="1">
                <a:solidFill>
                  <a:prstClr val="black"/>
                </a:solidFill>
              </a:rPr>
              <a:t>IKFast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9829631" y="820990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53737"/>
              <a:gd name="adj6" fmla="val -852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H5 Generado</a:t>
            </a:r>
          </a:p>
        </p:txBody>
      </p:sp>
    </p:spTree>
    <p:extLst>
      <p:ext uri="{BB962C8B-B14F-4D97-AF65-F5344CB8AC3E}">
        <p14:creationId xmlns:p14="http://schemas.microsoft.com/office/powerpoint/2010/main" val="135967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70199" y="5723472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Aplicación de Ecuaciones en C++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096D93-7F1E-4D2F-80DA-162CFD896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" b="14901"/>
          <a:stretch/>
        </p:blipFill>
        <p:spPr>
          <a:xfrm>
            <a:off x="13306421" y="7236769"/>
            <a:ext cx="3879399" cy="616035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310CB9D-03C0-4A6F-8034-1313D62153AF}"/>
              </a:ext>
            </a:extLst>
          </p:cNvPr>
          <p:cNvCxnSpPr>
            <a:cxnSpLocks/>
          </p:cNvCxnSpPr>
          <p:nvPr/>
        </p:nvCxnSpPr>
        <p:spPr>
          <a:xfrm flipH="1">
            <a:off x="13306421" y="7236769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FA8FF32F-837F-42A8-9619-E71DAABDE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" t="1" r="12917" b="-5097"/>
          <a:stretch/>
        </p:blipFill>
        <p:spPr>
          <a:xfrm>
            <a:off x="13306423" y="6696200"/>
            <a:ext cx="3879398" cy="54056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CF1BFEF-5696-4772-B818-F5CE9D4EE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15"/>
          <a:stretch/>
        </p:blipFill>
        <p:spPr>
          <a:xfrm>
            <a:off x="13306424" y="5737760"/>
            <a:ext cx="3879397" cy="990600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>
            <a:off x="13306421" y="6684444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392150" y="5748337"/>
            <a:ext cx="257169" cy="87892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372445" y="6167321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97933"/>
              <a:gd name="adj6" fmla="val -911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en C++ </a:t>
            </a:r>
            <a:r>
              <a:rPr lang="es-NI" sz="1200" b="1" dirty="0" err="1">
                <a:solidFill>
                  <a:prstClr val="black"/>
                </a:solidFill>
              </a:rPr>
              <a:t>odom_trans</a:t>
            </a:r>
            <a:endParaRPr lang="es-NI" sz="1200" b="1" dirty="0">
              <a:solidFill>
                <a:prstClr val="black"/>
              </a:solidFill>
            </a:endParaRPr>
          </a:p>
          <a:p>
            <a:pPr lvl="0" algn="ctr"/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7314071" y="7053645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89494"/>
              <a:gd name="adj6" fmla="val -897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Publicación del Puntero para alterar la posición del objeto</a:t>
            </a:r>
          </a:p>
        </p:txBody>
      </p:sp>
    </p:spTree>
    <p:extLst>
      <p:ext uri="{BB962C8B-B14F-4D97-AF65-F5344CB8AC3E}">
        <p14:creationId xmlns:p14="http://schemas.microsoft.com/office/powerpoint/2010/main" val="3309635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del Cubo en XYZ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9DF87A-E686-45C6-881C-E684058B5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t="37042" r="85561" b="35811"/>
          <a:stretch/>
        </p:blipFill>
        <p:spPr>
          <a:xfrm>
            <a:off x="12396782" y="8620130"/>
            <a:ext cx="1695450" cy="19315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1BF7A73-8ECD-4B01-AFDD-A4E32837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5" t="37340" r="68902" b="35513"/>
          <a:stretch/>
        </p:blipFill>
        <p:spPr>
          <a:xfrm>
            <a:off x="14092232" y="8620130"/>
            <a:ext cx="1924055" cy="19315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F46E25-1125-483C-8BD6-D3301B15A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02" r="76973" b="7050"/>
          <a:stretch/>
        </p:blipFill>
        <p:spPr>
          <a:xfrm>
            <a:off x="16016287" y="8620128"/>
            <a:ext cx="2895168" cy="193156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5AA5A85-6BC6-4F18-8E5E-F6FC601B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2" t="21292" r="1136" b="19091"/>
          <a:stretch/>
        </p:blipFill>
        <p:spPr>
          <a:xfrm>
            <a:off x="12425343" y="10545794"/>
            <a:ext cx="6417706" cy="4241847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2396780" y="9101755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5517091" y="9101754"/>
            <a:ext cx="499196" cy="1109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339215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92572"/>
              <a:gd name="adj6" fmla="val 12475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en la Matriz de Transformación Homogénea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918456" y="9859263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9875"/>
              <a:gd name="adj5" fmla="val 37484"/>
              <a:gd name="adj6" fmla="val -541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Cilíndricas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</a:t>
            </a:r>
            <a:r>
              <a:rPr lang="es-NI" sz="1400" b="1" dirty="0" err="1">
                <a:solidFill>
                  <a:prstClr val="black"/>
                </a:solidFill>
              </a:rPr>
              <a:t>Esfericas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269252"/>
            <a:ext cx="989813" cy="941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A9B3FF4-F026-40E7-A734-00F8A15B2D2D}"/>
              </a:ext>
            </a:extLst>
          </p:cNvPr>
          <p:cNvSpPr/>
          <p:nvPr/>
        </p:nvSpPr>
        <p:spPr>
          <a:xfrm>
            <a:off x="17331104" y="9388490"/>
            <a:ext cx="1325923" cy="822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4212165" y="12647277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4697074" y="1206950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4973732" y="12445566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232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E5E3718-7391-4E2B-BB9F-051C3508B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2" t="23804" r="7599" b="18414"/>
          <a:stretch/>
        </p:blipFill>
        <p:spPr>
          <a:xfrm>
            <a:off x="12405156" y="10401959"/>
            <a:ext cx="4925948" cy="411137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791E81C-3D21-4932-8ED1-1F2D37852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9" t="64335" r="68159" b="8518"/>
          <a:stretch/>
        </p:blipFill>
        <p:spPr>
          <a:xfrm>
            <a:off x="16140978" y="8620128"/>
            <a:ext cx="1125591" cy="193156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FCAB934-9492-4708-8A0C-48AB3A7F2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9" t="37191" r="68159" b="35663"/>
          <a:stretch/>
        </p:blipFill>
        <p:spPr>
          <a:xfrm>
            <a:off x="14114433" y="8620128"/>
            <a:ext cx="2113747" cy="19315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06AD6CD-0732-49AA-AD1E-97E5E4B47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t="37191" r="85657" b="35663"/>
          <a:stretch/>
        </p:blipFill>
        <p:spPr>
          <a:xfrm>
            <a:off x="12405156" y="8620128"/>
            <a:ext cx="1719556" cy="1931566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671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Orientación del modelo en RPY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3225225" y="9101757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4199893" y="9203026"/>
            <a:ext cx="1456175" cy="1065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239678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208315"/>
              <a:gd name="adj6" fmla="val 12410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en la Matriz de Transformación Homogénea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usando </a:t>
            </a:r>
            <a:r>
              <a:rPr lang="es-NI" sz="1400" b="1" dirty="0" err="1">
                <a:solidFill>
                  <a:prstClr val="black"/>
                </a:solidFill>
              </a:rPr>
              <a:t>Cuaterniones</a:t>
            </a:r>
            <a:r>
              <a:rPr lang="es-NI" sz="140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101758"/>
            <a:ext cx="872189" cy="13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3182238" y="1394634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2524509" y="1346163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2886316" y="1356065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33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306420" y="8196922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6420" y="8501722"/>
            <a:ext cx="4743449" cy="3283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C356D0-79F6-4320-9997-32BCE16D4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1" r="2841"/>
          <a:stretch/>
        </p:blipFill>
        <p:spPr>
          <a:xfrm>
            <a:off x="13306420" y="7335204"/>
            <a:ext cx="4743451" cy="838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E95EF7-1813-4B99-9EDB-08C7B25AD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545"/>
          <a:stretch/>
        </p:blipFill>
        <p:spPr>
          <a:xfrm>
            <a:off x="13306420" y="6673514"/>
            <a:ext cx="4743449" cy="7334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521318D-2992-4C96-AC66-96CDB2BD7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6421" y="6097541"/>
            <a:ext cx="4743450" cy="5810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55121" y="5930040"/>
            <a:ext cx="160963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base_link y Tool0 de la cadena Cinemática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668444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478513" y="6166983"/>
            <a:ext cx="96809" cy="43707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221961" y="6288964"/>
            <a:ext cx="1284582" cy="630196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120684"/>
              <a:gd name="adj5" fmla="val 91646"/>
              <a:gd name="adj6" fmla="val -1317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archivo URDF en C++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221961" y="7480376"/>
            <a:ext cx="1401329" cy="467471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35427"/>
              <a:gd name="adj6" fmla="val -8756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la Cadena Cinemática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739229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2CBB8FA-C873-41CE-9B17-D19274B90E43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8166778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 flipV="1">
            <a:off x="13306419" y="8473171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455121" y="7828295"/>
            <a:ext cx="1609639" cy="616035"/>
          </a:xfrm>
          <a:prstGeom prst="borderCallout2">
            <a:avLst>
              <a:gd name="adj1" fmla="val 90095"/>
              <a:gd name="adj2" fmla="val 99781"/>
              <a:gd name="adj3" fmla="val 89786"/>
              <a:gd name="adj4" fmla="val 133111"/>
              <a:gd name="adj5" fmla="val 75007"/>
              <a:gd name="adj6" fmla="val 15167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Solución de Cinemática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221961" y="8553221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</p:spTree>
    <p:extLst>
      <p:ext uri="{BB962C8B-B14F-4D97-AF65-F5344CB8AC3E}">
        <p14:creationId xmlns:p14="http://schemas.microsoft.com/office/powerpoint/2010/main" val="1333432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106956-CCC0-433B-ABDB-9AB0B466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" t="28397" r="84711" b="28318"/>
          <a:stretch/>
        </p:blipFill>
        <p:spPr>
          <a:xfrm>
            <a:off x="10616931" y="10480913"/>
            <a:ext cx="1739976" cy="30797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708B79-6822-4AB9-96AE-6A148F582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5" t="28793" r="72967" b="28814"/>
          <a:stretch/>
        </p:blipFill>
        <p:spPr>
          <a:xfrm>
            <a:off x="17751479" y="10469805"/>
            <a:ext cx="1567543" cy="3016364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60288" y="1091575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49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Movimiento en Grados de Cada Joint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372819" y="10737669"/>
            <a:ext cx="814632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1C9A056-D6A3-4100-ADF6-0BBA9139B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1" t="46078" r="13799" b="11540"/>
          <a:stretch/>
        </p:blipFill>
        <p:spPr>
          <a:xfrm>
            <a:off x="12296358" y="10473582"/>
            <a:ext cx="5540927" cy="301552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432DF39-B6CF-460F-A507-1F86ABCE7C57}"/>
              </a:ext>
            </a:extLst>
          </p:cNvPr>
          <p:cNvSpPr/>
          <p:nvPr/>
        </p:nvSpPr>
        <p:spPr>
          <a:xfrm>
            <a:off x="18021466" y="10773394"/>
            <a:ext cx="1297556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5877274" y="950608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271706"/>
              <a:gd name="adj6" fmla="val -7051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3112795" y="11735269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0" name="Globo: línea doblada 29">
            <a:extLst>
              <a:ext uri="{FF2B5EF4-FFF2-40B4-BE49-F238E27FC236}">
                <a16:creationId xmlns:a16="http://schemas.microsoft.com/office/drawing/2014/main" id="{7B937AC2-B79F-41D2-BD26-CFB0707DCC88}"/>
              </a:ext>
            </a:extLst>
          </p:cNvPr>
          <p:cNvSpPr/>
          <p:nvPr/>
        </p:nvSpPr>
        <p:spPr>
          <a:xfrm>
            <a:off x="15176609" y="13560653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-228979"/>
              <a:gd name="adj6" fmla="val -1036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</a:t>
            </a: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19851048" y="1039845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19304"/>
              <a:gd name="adj5" fmla="val 147642"/>
              <a:gd name="adj6" fmla="val -3837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</p:spTree>
    <p:extLst>
      <p:ext uri="{BB962C8B-B14F-4D97-AF65-F5344CB8AC3E}">
        <p14:creationId xmlns:p14="http://schemas.microsoft.com/office/powerpoint/2010/main" val="1961842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644560" y="11078400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4591" y="8389916"/>
            <a:ext cx="4743449" cy="32831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DDCA55D-9E22-40A2-8556-AD2258F2D5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7" t="6401" r="6471"/>
          <a:stretch/>
        </p:blipFill>
        <p:spPr>
          <a:xfrm>
            <a:off x="13844584" y="6958127"/>
            <a:ext cx="4343400" cy="35661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24D39F9-904F-4D76-A8BC-A6210CE75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4584" y="5834177"/>
            <a:ext cx="4343400" cy="1123950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>
            <a:off x="13844585" y="6955514"/>
            <a:ext cx="43433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388009" y="5826511"/>
            <a:ext cx="1556698" cy="603459"/>
          </a:xfrm>
          <a:prstGeom prst="borderCallout2">
            <a:avLst>
              <a:gd name="adj1" fmla="val 52314"/>
              <a:gd name="adj2" fmla="val -1700"/>
              <a:gd name="adj3" fmla="val 53146"/>
              <a:gd name="adj4" fmla="val -55929"/>
              <a:gd name="adj5" fmla="val 39806"/>
              <a:gd name="adj6" fmla="val -8789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Cinemática inversa por velocidad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881653" y="5820224"/>
            <a:ext cx="1609639" cy="616035"/>
          </a:xfrm>
          <a:prstGeom prst="borderCallout2">
            <a:avLst>
              <a:gd name="adj1" fmla="val 6364"/>
              <a:gd name="adj2" fmla="val 101238"/>
              <a:gd name="adj3" fmla="val 6055"/>
              <a:gd name="adj4" fmla="val 114175"/>
              <a:gd name="adj5" fmla="val 23626"/>
              <a:gd name="adj6" fmla="val 1254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de Cinemática directa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388009" y="6741774"/>
            <a:ext cx="1708370" cy="789318"/>
          </a:xfrm>
          <a:prstGeom prst="borderCallout2">
            <a:avLst>
              <a:gd name="adj1" fmla="val 99891"/>
              <a:gd name="adj2" fmla="val -266"/>
              <a:gd name="adj3" fmla="val 103437"/>
              <a:gd name="adj4" fmla="val -124052"/>
              <a:gd name="adj5" fmla="val 66363"/>
              <a:gd name="adj6" fmla="val -1384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Función del objeto </a:t>
            </a:r>
            <a:r>
              <a:rPr lang="es-NI" sz="1200" b="1" dirty="0" err="1">
                <a:solidFill>
                  <a:prstClr val="black"/>
                </a:solidFill>
              </a:rPr>
              <a:t>Solver</a:t>
            </a:r>
            <a:r>
              <a:rPr lang="es-NI" sz="1200" b="1" dirty="0">
                <a:solidFill>
                  <a:prstClr val="black"/>
                </a:solidFill>
              </a:rPr>
              <a:t> para encontrar la Cinemática inversa.</a:t>
            </a:r>
          </a:p>
        </p:txBody>
      </p:sp>
      <p:sp>
        <p:nvSpPr>
          <p:cNvPr id="27" name="Globo: línea doblada 26">
            <a:extLst>
              <a:ext uri="{FF2B5EF4-FFF2-40B4-BE49-F238E27FC236}">
                <a16:creationId xmlns:a16="http://schemas.microsoft.com/office/drawing/2014/main" id="{439B20A5-6142-4822-AEE1-FFE6FE270236}"/>
              </a:ext>
            </a:extLst>
          </p:cNvPr>
          <p:cNvSpPr/>
          <p:nvPr/>
        </p:nvSpPr>
        <p:spPr>
          <a:xfrm>
            <a:off x="11881652" y="6647496"/>
            <a:ext cx="1609639" cy="616035"/>
          </a:xfrm>
          <a:prstGeom prst="borderCallout2">
            <a:avLst>
              <a:gd name="adj1" fmla="val 6364"/>
              <a:gd name="adj2" fmla="val 101238"/>
              <a:gd name="adj3" fmla="val 6055"/>
              <a:gd name="adj4" fmla="val 114175"/>
              <a:gd name="adj5" fmla="val -63911"/>
              <a:gd name="adj6" fmla="val 13929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de Cinemática Inversa</a:t>
            </a:r>
          </a:p>
        </p:txBody>
      </p:sp>
    </p:spTree>
    <p:extLst>
      <p:ext uri="{BB962C8B-B14F-4D97-AF65-F5344CB8AC3E}">
        <p14:creationId xmlns:p14="http://schemas.microsoft.com/office/powerpoint/2010/main" val="4005821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1489A7-0C4E-47CE-9777-189110F39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22060" r="67548" b="50000"/>
          <a:stretch/>
        </p:blipFill>
        <p:spPr>
          <a:xfrm>
            <a:off x="11385616" y="10389168"/>
            <a:ext cx="9776214" cy="3849233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558285" y="10992618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337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deseada de la herramienta del robot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462671" y="10885715"/>
            <a:ext cx="3589760" cy="2611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894200" y="9204297"/>
            <a:ext cx="1401329" cy="616035"/>
          </a:xfrm>
          <a:prstGeom prst="borderCallout2">
            <a:avLst>
              <a:gd name="adj1" fmla="val 81216"/>
              <a:gd name="adj2" fmla="val 100361"/>
              <a:gd name="adj3" fmla="val 116262"/>
              <a:gd name="adj4" fmla="val 126146"/>
              <a:gd name="adj5" fmla="val 305960"/>
              <a:gd name="adj6" fmla="val 12691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8644808" y="11744813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16492871" y="14152953"/>
            <a:ext cx="1401329" cy="616035"/>
          </a:xfrm>
          <a:prstGeom prst="borderCallout2">
            <a:avLst>
              <a:gd name="adj1" fmla="val 32101"/>
              <a:gd name="adj2" fmla="val 100839"/>
              <a:gd name="adj3" fmla="val -270588"/>
              <a:gd name="adj4" fmla="val 100843"/>
              <a:gd name="adj5" fmla="val -350307"/>
              <a:gd name="adj6" fmla="val 1591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E46FA3C4-DC20-456D-874D-2D12EA903F9F}"/>
              </a:ext>
            </a:extLst>
          </p:cNvPr>
          <p:cNvSpPr/>
          <p:nvPr/>
        </p:nvSpPr>
        <p:spPr>
          <a:xfrm>
            <a:off x="9635341" y="130793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115340"/>
              <a:gd name="adj4" fmla="val 100338"/>
              <a:gd name="adj5" fmla="val 134129"/>
              <a:gd name="adj6" fmla="val 1126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los Joints del Robot calculada en KDL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88A64EF-6F47-4C9D-B459-A863D8BE3365}"/>
              </a:ext>
            </a:extLst>
          </p:cNvPr>
          <p:cNvSpPr/>
          <p:nvPr/>
        </p:nvSpPr>
        <p:spPr>
          <a:xfrm>
            <a:off x="11385615" y="13560653"/>
            <a:ext cx="3790994" cy="616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D5F0D23-2B0A-4F0F-9ED8-6968158D5626}"/>
              </a:ext>
            </a:extLst>
          </p:cNvPr>
          <p:cNvSpPr/>
          <p:nvPr/>
        </p:nvSpPr>
        <p:spPr>
          <a:xfrm>
            <a:off x="19970815" y="13887660"/>
            <a:ext cx="1191014" cy="350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0071C4E-E587-4CF3-A8B4-B6475420C3D3}"/>
              </a:ext>
            </a:extLst>
          </p:cNvPr>
          <p:cNvSpPr/>
          <p:nvPr/>
        </p:nvSpPr>
        <p:spPr>
          <a:xfrm>
            <a:off x="21357756" y="13709875"/>
            <a:ext cx="1554349" cy="675687"/>
          </a:xfrm>
          <a:prstGeom prst="borderCallout2">
            <a:avLst>
              <a:gd name="adj1" fmla="val 87195"/>
              <a:gd name="adj2" fmla="val 800"/>
              <a:gd name="adj3" fmla="val 77462"/>
              <a:gd name="adj4" fmla="val -12003"/>
              <a:gd name="adj5" fmla="val 78580"/>
              <a:gd name="adj6" fmla="val -2871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 de medición dentro del Panel</a:t>
            </a:r>
          </a:p>
        </p:txBody>
      </p:sp>
    </p:spTree>
    <p:extLst>
      <p:ext uri="{BB962C8B-B14F-4D97-AF65-F5344CB8AC3E}">
        <p14:creationId xmlns:p14="http://schemas.microsoft.com/office/powerpoint/2010/main" val="4125887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6225DC02-3E6C-4826-A470-5E5658D4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513" y="7198548"/>
            <a:ext cx="4733924" cy="4953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4FEB95D-D640-43FB-A44F-86879EEDE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r="20404" b="7632"/>
          <a:stretch/>
        </p:blipFill>
        <p:spPr>
          <a:xfrm>
            <a:off x="18021256" y="5630895"/>
            <a:ext cx="741181" cy="39460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CDE6B0D-EB16-4A4F-9BF4-055B221C9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9538" y="6030368"/>
            <a:ext cx="3257550" cy="58102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2496359-3DAD-4926-9091-68BF15784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r="20404" b="7632"/>
          <a:stretch/>
        </p:blipFill>
        <p:spPr>
          <a:xfrm>
            <a:off x="17251497" y="5948860"/>
            <a:ext cx="1510940" cy="6301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28C7E6F-8693-47B1-A1E9-70D85C05F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8513" y="6575397"/>
            <a:ext cx="4371975" cy="6191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174291" y="6603536"/>
            <a:ext cx="160963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3 Joints, 3 Grados de Libertad.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200463" y="9432758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4F6011-CAD0-4292-B3F5-A2F6CF3A2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33"/>
          <a:stretch/>
        </p:blipFill>
        <p:spPr>
          <a:xfrm>
            <a:off x="14028513" y="5644105"/>
            <a:ext cx="4171950" cy="351917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6005585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>
            <a:extLst>
              <a:ext uri="{FF2B5EF4-FFF2-40B4-BE49-F238E27FC236}">
                <a16:creationId xmlns:a16="http://schemas.microsoft.com/office/drawing/2014/main" id="{33D5E06E-4C26-4E25-86DD-35CFEA699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b="7632"/>
          <a:stretch/>
        </p:blipFill>
        <p:spPr>
          <a:xfrm>
            <a:off x="15892260" y="6549093"/>
            <a:ext cx="2870177" cy="630196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6584922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7188237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2624804" y="5416351"/>
            <a:ext cx="1245512" cy="493607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Cadena a definir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12484267" y="5968917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Cadena Con robot y sus elementos</a:t>
            </a:r>
          </a:p>
        </p:txBody>
      </p:sp>
      <p:sp>
        <p:nvSpPr>
          <p:cNvPr id="29" name="Abrir llave 28">
            <a:extLst>
              <a:ext uri="{FF2B5EF4-FFF2-40B4-BE49-F238E27FC236}">
                <a16:creationId xmlns:a16="http://schemas.microsoft.com/office/drawing/2014/main" id="{4B85E811-1128-4001-AC3A-E89F29C11024}"/>
              </a:ext>
            </a:extLst>
          </p:cNvPr>
          <p:cNvSpPr/>
          <p:nvPr/>
        </p:nvSpPr>
        <p:spPr>
          <a:xfrm rot="10800000">
            <a:off x="16017679" y="6659608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861609" y="6524561"/>
            <a:ext cx="1284582" cy="630196"/>
          </a:xfrm>
          <a:prstGeom prst="borderCallout2">
            <a:avLst>
              <a:gd name="adj1" fmla="val 31520"/>
              <a:gd name="adj2" fmla="val -217"/>
              <a:gd name="adj3" fmla="val 33432"/>
              <a:gd name="adj4" fmla="val -181486"/>
              <a:gd name="adj5" fmla="val 61418"/>
              <a:gd name="adj6" fmla="val -20223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Joints de la cadena Cinemática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9007020" y="7215386"/>
            <a:ext cx="1401329" cy="467471"/>
          </a:xfrm>
          <a:prstGeom prst="borderCallout2">
            <a:avLst>
              <a:gd name="adj1" fmla="val 69798"/>
              <a:gd name="adj2" fmla="val -1700"/>
              <a:gd name="adj3" fmla="val 70725"/>
              <a:gd name="adj4" fmla="val -13860"/>
              <a:gd name="adj5" fmla="val 51727"/>
              <a:gd name="adj6" fmla="val -2503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Valores de Denavit Hartenberg</a:t>
            </a:r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DF44DB79-A2C0-4594-9DED-58A8BD4D7B86}"/>
              </a:ext>
            </a:extLst>
          </p:cNvPr>
          <p:cNvSpPr/>
          <p:nvPr/>
        </p:nvSpPr>
        <p:spPr>
          <a:xfrm rot="10800000">
            <a:off x="18513229" y="7240696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977992" y="6087483"/>
            <a:ext cx="119008" cy="41944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98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ED530EA-4F08-4088-8668-C7F158C9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640" y="5822770"/>
            <a:ext cx="3819525" cy="13243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43C662-19DF-4504-BC93-2FEF5D206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892" y="3866872"/>
            <a:ext cx="4170166" cy="2044344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799231" y="6780121"/>
            <a:ext cx="1296622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268063"/>
              <a:gd name="adj5" fmla="val 52760"/>
              <a:gd name="adj6" fmla="val 32409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Apertura de los ángulos de los Joints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4159405" y="14447209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V="1">
            <a:off x="11886625" y="3956050"/>
            <a:ext cx="0" cy="33006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9987455" y="12202688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6799231" y="4029812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de Denavit – Hartenberg (DH)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6799231" y="5822770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Ingreso de Parámetros en Widgets</a:t>
            </a:r>
          </a:p>
        </p:txBody>
      </p:sp>
      <p:sp>
        <p:nvSpPr>
          <p:cNvPr id="29" name="Abrir llave 28">
            <a:extLst>
              <a:ext uri="{FF2B5EF4-FFF2-40B4-BE49-F238E27FC236}">
                <a16:creationId xmlns:a16="http://schemas.microsoft.com/office/drawing/2014/main" id="{4B85E811-1128-4001-AC3A-E89F29C11024}"/>
              </a:ext>
            </a:extLst>
          </p:cNvPr>
          <p:cNvSpPr/>
          <p:nvPr/>
        </p:nvSpPr>
        <p:spPr>
          <a:xfrm rot="10800000">
            <a:off x="11976621" y="11674059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DF44DB79-A2C0-4594-9DED-58A8BD4D7B86}"/>
              </a:ext>
            </a:extLst>
          </p:cNvPr>
          <p:cNvSpPr/>
          <p:nvPr/>
        </p:nvSpPr>
        <p:spPr>
          <a:xfrm rot="10800000">
            <a:off x="14472171" y="12255147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9936934" y="11101934"/>
            <a:ext cx="119008" cy="41944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C833D2-D2C4-4009-BF8C-E32CE6EED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775" y="3974086"/>
            <a:ext cx="3789913" cy="3295318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8124605" y="5768516"/>
            <a:ext cx="378359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5810608" y="4573946"/>
            <a:ext cx="1284582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81632"/>
              <a:gd name="adj5" fmla="val 85601"/>
              <a:gd name="adj6" fmla="val -11226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3 DOF Modelado con DH</a:t>
            </a:r>
          </a:p>
        </p:txBody>
      </p:sp>
    </p:spTree>
    <p:extLst>
      <p:ext uri="{BB962C8B-B14F-4D97-AF65-F5344CB8AC3E}">
        <p14:creationId xmlns:p14="http://schemas.microsoft.com/office/powerpoint/2010/main" val="714311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D279FDE8-4C1A-4EB2-AD6B-66E1540AB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42470" r="66081" b="30855"/>
          <a:stretch/>
        </p:blipFill>
        <p:spPr>
          <a:xfrm>
            <a:off x="8092498" y="5449045"/>
            <a:ext cx="3789913" cy="19513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AEECB36-D7B8-4FCE-B53F-2293DD5E39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2"/>
          <a:stretch/>
        </p:blipFill>
        <p:spPr>
          <a:xfrm>
            <a:off x="8044743" y="3945794"/>
            <a:ext cx="3906155" cy="1536320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709404" y="7092347"/>
            <a:ext cx="1296622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268063"/>
              <a:gd name="adj5" fmla="val 52760"/>
              <a:gd name="adj6" fmla="val 32409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Apertura de los ángulos de los Joints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V="1">
            <a:off x="11882411" y="3956050"/>
            <a:ext cx="4214" cy="34443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6734959" y="4097919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de (DH) IRB120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6768066" y="6152762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Ingreso de Parámetros en Widgets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8098815" y="5482113"/>
            <a:ext cx="378359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91CF503C-463C-4A85-8A04-A2B6FB1AF3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7" r="13033"/>
          <a:stretch/>
        </p:blipFill>
        <p:spPr>
          <a:xfrm>
            <a:off x="11930166" y="3956050"/>
            <a:ext cx="3024452" cy="344431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2C0FE98F-0D9E-4DC9-B9B8-22FCDA0446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5" r="63623"/>
          <a:stretch/>
        </p:blipFill>
        <p:spPr>
          <a:xfrm>
            <a:off x="14937143" y="3945794"/>
            <a:ext cx="1310181" cy="3444315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4918442" y="3294588"/>
            <a:ext cx="1337557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81632"/>
              <a:gd name="adj5" fmla="val 174272"/>
              <a:gd name="adj6" fmla="val -12215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ABB de 6  DOF Modelado con DH</a:t>
            </a: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60CD17A-0848-4537-B4F1-243AD29FAF94}"/>
              </a:ext>
            </a:extLst>
          </p:cNvPr>
          <p:cNvCxnSpPr>
            <a:cxnSpLocks/>
          </p:cNvCxnSpPr>
          <p:nvPr/>
        </p:nvCxnSpPr>
        <p:spPr>
          <a:xfrm flipV="1">
            <a:off x="14952761" y="3956050"/>
            <a:ext cx="4214" cy="34443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lobo: línea doblada 29">
            <a:extLst>
              <a:ext uri="{FF2B5EF4-FFF2-40B4-BE49-F238E27FC236}">
                <a16:creationId xmlns:a16="http://schemas.microsoft.com/office/drawing/2014/main" id="{176BC354-DB01-4EA5-9527-0A34701A3077}"/>
              </a:ext>
            </a:extLst>
          </p:cNvPr>
          <p:cNvSpPr/>
          <p:nvPr/>
        </p:nvSpPr>
        <p:spPr>
          <a:xfrm>
            <a:off x="14998159" y="6795084"/>
            <a:ext cx="1296622" cy="616035"/>
          </a:xfrm>
          <a:prstGeom prst="borderCallout2">
            <a:avLst>
              <a:gd name="adj1" fmla="val -2336"/>
              <a:gd name="adj2" fmla="val 82151"/>
              <a:gd name="adj3" fmla="val -95416"/>
              <a:gd name="adj4" fmla="val 82944"/>
              <a:gd name="adj5" fmla="val -198752"/>
              <a:gd name="adj6" fmla="val 518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Cinemática Directa del modelo</a:t>
            </a:r>
          </a:p>
        </p:txBody>
      </p:sp>
    </p:spTree>
    <p:extLst>
      <p:ext uri="{BB962C8B-B14F-4D97-AF65-F5344CB8AC3E}">
        <p14:creationId xmlns:p14="http://schemas.microsoft.com/office/powerpoint/2010/main" val="3332520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E12A119-07D6-486E-B94D-0E228203A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32220" r="33386" b="5621"/>
          <a:stretch/>
        </p:blipFill>
        <p:spPr>
          <a:xfrm>
            <a:off x="9706708" y="3782821"/>
            <a:ext cx="8043372" cy="454711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939085" y="4305994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202910"/>
              <a:gd name="adj6" fmla="val -8667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del Robot en la Interfaz plugin RVIZ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461196" y="4005057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27599"/>
              <a:gd name="adj6" fmla="val 15014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Gráficos </a:t>
            </a:r>
            <a:r>
              <a:rPr lang="es-NI" sz="1200" b="1" dirty="0" err="1">
                <a:solidFill>
                  <a:prstClr val="black"/>
                </a:solidFill>
              </a:rPr>
              <a:t>QCustomPlot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8250066" y="6343249"/>
            <a:ext cx="1415458" cy="616035"/>
          </a:xfrm>
          <a:prstGeom prst="borderCallout2">
            <a:avLst>
              <a:gd name="adj1" fmla="val 81193"/>
              <a:gd name="adj2" fmla="val 99781"/>
              <a:gd name="adj3" fmla="val 57649"/>
              <a:gd name="adj4" fmla="val 114333"/>
              <a:gd name="adj5" fmla="val 17315"/>
              <a:gd name="adj6" fmla="val 1142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 Joints con respecto al tiempo</a:t>
            </a:r>
          </a:p>
        </p:txBody>
      </p:sp>
    </p:spTree>
    <p:extLst>
      <p:ext uri="{BB962C8B-B14F-4D97-AF65-F5344CB8AC3E}">
        <p14:creationId xmlns:p14="http://schemas.microsoft.com/office/powerpoint/2010/main" val="1795581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939085" y="4305994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202910"/>
              <a:gd name="adj6" fmla="val -8667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del Robot en la Interfaz plugin RVIZ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461196" y="4005057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27599"/>
              <a:gd name="adj6" fmla="val 15014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Gráficos </a:t>
            </a:r>
            <a:r>
              <a:rPr lang="es-NI" sz="1200" b="1" dirty="0" err="1">
                <a:solidFill>
                  <a:prstClr val="black"/>
                </a:solidFill>
              </a:rPr>
              <a:t>QCustomPlot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8250066" y="6343249"/>
            <a:ext cx="1415458" cy="616035"/>
          </a:xfrm>
          <a:prstGeom prst="borderCallout2">
            <a:avLst>
              <a:gd name="adj1" fmla="val 81193"/>
              <a:gd name="adj2" fmla="val 99781"/>
              <a:gd name="adj3" fmla="val 57649"/>
              <a:gd name="adj4" fmla="val 114333"/>
              <a:gd name="adj5" fmla="val 17315"/>
              <a:gd name="adj6" fmla="val 1142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 Joints con respecto al tiempo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DF6725F-121C-4DFA-B1DF-99D430965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702" y="4149409"/>
            <a:ext cx="49339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86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1FC9A59-16CF-451C-88A8-40B48594BAE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133" y="2330058"/>
            <a:ext cx="7897527" cy="45820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250962" y="5816351"/>
            <a:ext cx="1424496" cy="630196"/>
          </a:xfrm>
          <a:prstGeom prst="borderCallout2">
            <a:avLst>
              <a:gd name="adj1" fmla="val -370"/>
              <a:gd name="adj2" fmla="val 73850"/>
              <a:gd name="adj3" fmla="val -45119"/>
              <a:gd name="adj4" fmla="val 73332"/>
              <a:gd name="adj5" fmla="val -85691"/>
              <a:gd name="adj6" fmla="val 395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Reuleaux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9754037" y="2929883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4550"/>
              <a:gd name="adj6" fmla="val 1549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Tópicos Control de Joints del Robot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9549310" y="4694659"/>
            <a:ext cx="1424496" cy="687166"/>
          </a:xfrm>
          <a:prstGeom prst="borderCallout2">
            <a:avLst>
              <a:gd name="adj1" fmla="val -695"/>
              <a:gd name="adj2" fmla="val 99781"/>
              <a:gd name="adj3" fmla="val -5230"/>
              <a:gd name="adj4" fmla="val 119380"/>
              <a:gd name="adj5" fmla="val -54337"/>
              <a:gd name="adj6" fmla="val 1283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de actualización de estado de los Joints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4550D2DC-65B9-4564-AF6B-AAB345DF234A}"/>
              </a:ext>
            </a:extLst>
          </p:cNvPr>
          <p:cNvSpPr/>
          <p:nvPr/>
        </p:nvSpPr>
        <p:spPr>
          <a:xfrm>
            <a:off x="11238280" y="5759381"/>
            <a:ext cx="1715719" cy="687166"/>
          </a:xfrm>
          <a:prstGeom prst="borderCallout2">
            <a:avLst>
              <a:gd name="adj1" fmla="val 81193"/>
              <a:gd name="adj2" fmla="val 99781"/>
              <a:gd name="adj3" fmla="val 53262"/>
              <a:gd name="adj4" fmla="val 148301"/>
              <a:gd name="adj5" fmla="val -93819"/>
              <a:gd name="adj6" fmla="val 16934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Interfaz GUI de Matemática y Cinemática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6D361A66-516B-4AEA-987C-C37206648930}"/>
              </a:ext>
            </a:extLst>
          </p:cNvPr>
          <p:cNvSpPr/>
          <p:nvPr/>
        </p:nvSpPr>
        <p:spPr>
          <a:xfrm>
            <a:off x="16963210" y="4379561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97674"/>
              <a:gd name="adj6" fmla="val -6128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Tópico con Espacio de Trabajo (Reuleaux)</a:t>
            </a:r>
          </a:p>
        </p:txBody>
      </p:sp>
    </p:spTree>
    <p:extLst>
      <p:ext uri="{BB962C8B-B14F-4D97-AF65-F5344CB8AC3E}">
        <p14:creationId xmlns:p14="http://schemas.microsoft.com/office/powerpoint/2010/main" val="1351648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7463FE-FC5B-4324-9D85-3253057E7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859" y="4466824"/>
            <a:ext cx="7458075" cy="1876425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668892" y="5089938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-70413"/>
              <a:gd name="adj6" fmla="val -19490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a Lanzar con el mundo de Gazebo.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634180" y="5033132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5570"/>
              <a:gd name="adj6" fmla="val 15441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Carga del modelo IRB120 a la celda de trabajo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7668892" y="5901556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247492"/>
              <a:gd name="adj5" fmla="val 42629"/>
              <a:gd name="adj6" fmla="val -2710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con configuraciones del Plugin </a:t>
            </a:r>
            <a:r>
              <a:rPr lang="es-NI" sz="1200" b="1" dirty="0" err="1">
                <a:solidFill>
                  <a:prstClr val="black"/>
                </a:solidFill>
              </a:rPr>
              <a:t>ros_control</a:t>
            </a:r>
            <a:r>
              <a:rPr lang="es-NI" sz="1200" b="1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64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668892" y="5089938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-70413"/>
              <a:gd name="adj6" fmla="val -19490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a Lanzar con el mundo de Gazebo.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634180" y="5033132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5570"/>
              <a:gd name="adj6" fmla="val 15441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Carga del modelo IRB120 a la celda de trabajo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7668892" y="5901556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247492"/>
              <a:gd name="adj5" fmla="val 42629"/>
              <a:gd name="adj6" fmla="val -2710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con configuraciones del Plugin </a:t>
            </a:r>
            <a:r>
              <a:rPr lang="es-NI" sz="1200" b="1" dirty="0" err="1">
                <a:solidFill>
                  <a:prstClr val="black"/>
                </a:solidFill>
              </a:rPr>
              <a:t>ros_control</a:t>
            </a:r>
            <a:r>
              <a:rPr lang="es-NI" sz="1200" b="1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1321DDA-66AB-4132-B9EB-291A128D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122" y="4666848"/>
            <a:ext cx="41910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81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82C3B0-C097-453A-88B2-EC26D529B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736" y="6819899"/>
            <a:ext cx="7115175" cy="1609725"/>
          </a:xfrm>
          <a:prstGeom prst="rect">
            <a:avLst/>
          </a:prstGeom>
        </p:spPr>
      </p:pic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7630880" y="6544451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03618"/>
              <a:gd name="adj6" fmla="val 17582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Servicio de ROS con parámetro PID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6244396" y="7309663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63834"/>
              <a:gd name="adj5" fmla="val 16430"/>
              <a:gd name="adj6" fmla="val -909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Objetos en C++ con Información del PID a Configurar.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781C81C7-FE5C-46D1-83B9-65DB887BA17A}"/>
              </a:ext>
            </a:extLst>
          </p:cNvPr>
          <p:cNvSpPr/>
          <p:nvPr/>
        </p:nvSpPr>
        <p:spPr>
          <a:xfrm>
            <a:off x="7630880" y="7685816"/>
            <a:ext cx="1245512" cy="743808"/>
          </a:xfrm>
          <a:prstGeom prst="borderCallout2">
            <a:avLst>
              <a:gd name="adj1" fmla="val 80821"/>
              <a:gd name="adj2" fmla="val 99781"/>
              <a:gd name="adj3" fmla="val 80535"/>
              <a:gd name="adj4" fmla="val 130857"/>
              <a:gd name="adj5" fmla="val 16539"/>
              <a:gd name="adj6" fmla="val 1941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Respuesta del servicio</a:t>
            </a:r>
          </a:p>
        </p:txBody>
      </p:sp>
    </p:spTree>
    <p:extLst>
      <p:ext uri="{BB962C8B-B14F-4D97-AF65-F5344CB8AC3E}">
        <p14:creationId xmlns:p14="http://schemas.microsoft.com/office/powerpoint/2010/main" val="2830612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712C72B8-9E0A-4FA9-9B71-046A2131C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11533"/>
              </p:ext>
            </p:extLst>
          </p:nvPr>
        </p:nvGraphicFramePr>
        <p:xfrm>
          <a:off x="12719957" y="8576861"/>
          <a:ext cx="10858500" cy="46329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9286">
                  <a:extLst>
                    <a:ext uri="{9D8B030D-6E8A-4147-A177-3AD203B41FA5}">
                      <a16:colId xmlns:a16="http://schemas.microsoft.com/office/drawing/2014/main" val="1062269808"/>
                    </a:ext>
                  </a:extLst>
                </a:gridCol>
                <a:gridCol w="2775857">
                  <a:extLst>
                    <a:ext uri="{9D8B030D-6E8A-4147-A177-3AD203B41FA5}">
                      <a16:colId xmlns:a16="http://schemas.microsoft.com/office/drawing/2014/main" val="3941140426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1107659940"/>
                    </a:ext>
                  </a:extLst>
                </a:gridCol>
                <a:gridCol w="2547257">
                  <a:extLst>
                    <a:ext uri="{9D8B030D-6E8A-4147-A177-3AD203B41FA5}">
                      <a16:colId xmlns:a16="http://schemas.microsoft.com/office/drawing/2014/main" val="988102534"/>
                    </a:ext>
                  </a:extLst>
                </a:gridCol>
              </a:tblGrid>
              <a:tr h="2591882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48028"/>
                  </a:ext>
                </a:extLst>
              </a:tr>
              <a:tr h="2041071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806819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95B3545D-F9F8-42F6-9735-3F00263BAAF0}"/>
              </a:ext>
            </a:extLst>
          </p:cNvPr>
          <p:cNvSpPr txBox="1"/>
          <p:nvPr/>
        </p:nvSpPr>
        <p:spPr>
          <a:xfrm>
            <a:off x="13214608" y="8510739"/>
            <a:ext cx="154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Robot </a:t>
            </a:r>
            <a:r>
              <a:rPr lang="en-US" sz="2000" b="1" dirty="0" err="1"/>
              <a:t>Scara</a:t>
            </a:r>
            <a:endParaRPr lang="es-ES" sz="2000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19A9309-80CE-4DBF-9D36-BD4F777103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t="13267" r="15946" b="10047"/>
          <a:stretch/>
        </p:blipFill>
        <p:spPr>
          <a:xfrm>
            <a:off x="15219403" y="8863422"/>
            <a:ext cx="2593620" cy="225597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9E082E4-8AD3-4CB0-A95F-94598CD06700}"/>
              </a:ext>
            </a:extLst>
          </p:cNvPr>
          <p:cNvSpPr txBox="1"/>
          <p:nvPr/>
        </p:nvSpPr>
        <p:spPr>
          <a:xfrm>
            <a:off x="15124012" y="8515658"/>
            <a:ext cx="259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Robot </a:t>
            </a:r>
            <a:r>
              <a:rPr lang="es-NI" sz="2000" b="1" dirty="0"/>
              <a:t>Cilíndrico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878E741-8886-45EE-B48F-E6FC337401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6" t="12811" r="8959" b="10047"/>
          <a:stretch/>
        </p:blipFill>
        <p:spPr>
          <a:xfrm>
            <a:off x="18021532" y="8861919"/>
            <a:ext cx="2909829" cy="225446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4AD7075-5009-4768-BD6F-39C9C54A1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68" t="29636" r="18686" b="14751"/>
          <a:stretch/>
        </p:blipFill>
        <p:spPr>
          <a:xfrm>
            <a:off x="12812734" y="8863422"/>
            <a:ext cx="2281318" cy="225446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20498BF-F50E-4C47-B83E-6222EBA2F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5392" y="11232192"/>
            <a:ext cx="2278621" cy="190177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FB0449A-585F-4246-B4E7-B397A140B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6890" y="11264850"/>
            <a:ext cx="2098645" cy="183945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E097C73-EA1B-42BB-8A18-F6A8028EC1FA}"/>
              </a:ext>
            </a:extLst>
          </p:cNvPr>
          <p:cNvSpPr txBox="1"/>
          <p:nvPr/>
        </p:nvSpPr>
        <p:spPr>
          <a:xfrm>
            <a:off x="18239108" y="8530621"/>
            <a:ext cx="259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Robot </a:t>
            </a:r>
            <a:r>
              <a:rPr lang="es-NI" sz="2000" b="1" dirty="0"/>
              <a:t>Cartesiano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4092066-6433-4839-BA01-3CF8594D83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5137"/>
          <a:stretch/>
        </p:blipFill>
        <p:spPr>
          <a:xfrm>
            <a:off x="18277173" y="11232192"/>
            <a:ext cx="2278621" cy="187569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29B4CB7-A050-49E7-AC3D-B448773C92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71599" y="11250312"/>
            <a:ext cx="2343530" cy="183945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C6F5E29-748E-4B60-A9A2-4CD8A4CC7B3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8965" r="23141" b="10047"/>
          <a:stretch/>
        </p:blipFill>
        <p:spPr>
          <a:xfrm>
            <a:off x="21087928" y="8861919"/>
            <a:ext cx="2417263" cy="2254466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686A86A4-0842-4D3E-8ECF-F6BBC002CBBF}"/>
              </a:ext>
            </a:extLst>
          </p:cNvPr>
          <p:cNvSpPr txBox="1"/>
          <p:nvPr/>
        </p:nvSpPr>
        <p:spPr>
          <a:xfrm>
            <a:off x="20974059" y="8519335"/>
            <a:ext cx="259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Robot </a:t>
            </a:r>
            <a:r>
              <a:rPr lang="es-NI" sz="2000" b="1" dirty="0"/>
              <a:t>Antropomórfico</a:t>
            </a:r>
          </a:p>
        </p:txBody>
      </p:sp>
    </p:spTree>
    <p:extLst>
      <p:ext uri="{BB962C8B-B14F-4D97-AF65-F5344CB8AC3E}">
        <p14:creationId xmlns:p14="http://schemas.microsoft.com/office/powerpoint/2010/main" val="28739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9" grpId="0"/>
      <p:bldP spid="19" grpId="1"/>
      <p:bldP spid="26" grpId="0"/>
      <p:bldP spid="26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6E7A5FE-37FD-48F7-9F8D-C0990827E56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8" t="17718"/>
          <a:stretch/>
        </p:blipFill>
        <p:spPr bwMode="auto">
          <a:xfrm>
            <a:off x="15507221" y="9113361"/>
            <a:ext cx="5185841" cy="35660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BEAD9B1-87DC-426C-9030-F98F4E3EF9E5}"/>
              </a:ext>
            </a:extLst>
          </p:cNvPr>
          <p:cNvSpPr txBox="1"/>
          <p:nvPr/>
        </p:nvSpPr>
        <p:spPr>
          <a:xfrm>
            <a:off x="18834268" y="9698862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12D88A-9E22-4EE3-A56E-936FA29F9E95}"/>
              </a:ext>
            </a:extLst>
          </p:cNvPr>
          <p:cNvSpPr txBox="1"/>
          <p:nvPr/>
        </p:nvSpPr>
        <p:spPr>
          <a:xfrm>
            <a:off x="19419387" y="9113361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A3353E6-A5EA-4316-B973-B044F73AE4E4}"/>
              </a:ext>
            </a:extLst>
          </p:cNvPr>
          <p:cNvSpPr txBox="1"/>
          <p:nvPr/>
        </p:nvSpPr>
        <p:spPr>
          <a:xfrm>
            <a:off x="19763665" y="9898917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  <p:sp>
        <p:nvSpPr>
          <p:cNvPr id="8" name="Flecha: curvada hacia la derecha 7">
            <a:extLst>
              <a:ext uri="{FF2B5EF4-FFF2-40B4-BE49-F238E27FC236}">
                <a16:creationId xmlns:a16="http://schemas.microsoft.com/office/drawing/2014/main" id="{57EE2131-71CF-4CE9-887C-78570F8202B3}"/>
              </a:ext>
            </a:extLst>
          </p:cNvPr>
          <p:cNvSpPr/>
          <p:nvPr/>
        </p:nvSpPr>
        <p:spPr>
          <a:xfrm>
            <a:off x="16016287" y="10860066"/>
            <a:ext cx="705960" cy="588723"/>
          </a:xfrm>
          <a:prstGeom prst="curv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6CB0F5-8409-4E32-A3BD-D569AD4B82B8}"/>
              </a:ext>
            </a:extLst>
          </p:cNvPr>
          <p:cNvSpPr txBox="1"/>
          <p:nvPr/>
        </p:nvSpPr>
        <p:spPr>
          <a:xfrm>
            <a:off x="16016287" y="10528306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30º</a:t>
            </a:r>
            <a:endParaRPr lang="es-ES" sz="2000" b="1" dirty="0">
              <a:solidFill>
                <a:srgbClr val="FFFF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82AB851-2855-4448-9863-698256BF0DA0}"/>
              </a:ext>
            </a:extLst>
          </p:cNvPr>
          <p:cNvSpPr txBox="1"/>
          <p:nvPr/>
        </p:nvSpPr>
        <p:spPr>
          <a:xfrm>
            <a:off x="16193739" y="11580494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{B}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E0E38D9-495B-4BA2-9A6F-7AA6C0939001}"/>
              </a:ext>
            </a:extLst>
          </p:cNvPr>
          <p:cNvSpPr txBox="1"/>
          <p:nvPr/>
        </p:nvSpPr>
        <p:spPr>
          <a:xfrm>
            <a:off x="19482072" y="9557132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{A}</a:t>
            </a:r>
            <a:endParaRPr lang="es-ES" sz="2000" b="1" dirty="0">
              <a:solidFill>
                <a:schemeClr val="bg1"/>
              </a:solidFill>
            </a:endParaRPr>
          </a:p>
        </p:txBody>
      </p:sp>
      <p:pic>
        <p:nvPicPr>
          <p:cNvPr id="20" name="Marcador de contenido 3">
            <a:extLst>
              <a:ext uri="{FF2B5EF4-FFF2-40B4-BE49-F238E27FC236}">
                <a16:creationId xmlns:a16="http://schemas.microsoft.com/office/drawing/2014/main" id="{D9563D2A-D32C-4FCB-AD18-C29A8013EACC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7" t="62659" r="59580" b="1662"/>
          <a:stretch/>
        </p:blipFill>
        <p:spPr bwMode="auto">
          <a:xfrm>
            <a:off x="9068845" y="9113360"/>
            <a:ext cx="939452" cy="1546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0649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5F548-0066-4B5E-AC77-80935E53B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6B805C6-81AE-424F-A195-752CC904C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0994" y="7754442"/>
            <a:ext cx="3834378" cy="36329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7E1E630-55DB-4485-97B6-4F0F7FA10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46" y="8897769"/>
            <a:ext cx="6134602" cy="177424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8A440C-7620-4358-886A-AFA95DA18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3983" y="11387418"/>
            <a:ext cx="3834378" cy="28991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14A701E-43FE-4CC1-B4F0-AFB2AF516D59}"/>
              </a:ext>
            </a:extLst>
          </p:cNvPr>
          <p:cNvSpPr txBox="1"/>
          <p:nvPr/>
        </p:nvSpPr>
        <p:spPr>
          <a:xfrm>
            <a:off x="10971045" y="12809174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l1</a:t>
            </a:r>
            <a:endParaRPr lang="es-ES" sz="2000" b="1" dirty="0">
              <a:solidFill>
                <a:srgbClr val="FFFF0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1C29B58-8547-4B41-9D93-9285CD835A8F}"/>
              </a:ext>
            </a:extLst>
          </p:cNvPr>
          <p:cNvPicPr/>
          <p:nvPr/>
        </p:nvPicPr>
        <p:blipFill rotWithShape="1">
          <a:blip r:embed="rId6"/>
          <a:srcRect l="41406" t="16152" r="15392" b="9354"/>
          <a:stretch/>
        </p:blipFill>
        <p:spPr>
          <a:xfrm>
            <a:off x="14286972" y="11160624"/>
            <a:ext cx="3368842" cy="312595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8B77DB7-B774-4366-ADC1-919059F14285}"/>
              </a:ext>
            </a:extLst>
          </p:cNvPr>
          <p:cNvSpPr txBox="1"/>
          <p:nvPr/>
        </p:nvSpPr>
        <p:spPr>
          <a:xfrm>
            <a:off x="10971046" y="11712099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l2</a:t>
            </a:r>
            <a:endParaRPr lang="es-ES" sz="2000" b="1" dirty="0">
              <a:solidFill>
                <a:srgbClr val="FFFF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4CFA3A-79A0-4510-BEB5-3E9E8537E3A1}"/>
              </a:ext>
            </a:extLst>
          </p:cNvPr>
          <p:cNvSpPr txBox="1"/>
          <p:nvPr/>
        </p:nvSpPr>
        <p:spPr>
          <a:xfrm>
            <a:off x="12415450" y="12164122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l3</a:t>
            </a:r>
            <a:endParaRPr lang="es-E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12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85D3268C-B6DB-488B-8EE4-37B3D79E6EF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4313" y="3131911"/>
            <a:ext cx="22003430" cy="12510861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8D8BD158-A0A3-4450-8713-192C2D74AA60}"/>
              </a:ext>
            </a:extLst>
          </p:cNvPr>
          <p:cNvSpPr/>
          <p:nvPr/>
        </p:nvSpPr>
        <p:spPr>
          <a:xfrm>
            <a:off x="5197133" y="3654137"/>
            <a:ext cx="2509953" cy="11791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6086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372993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B8D63A1-F04D-4DC7-A68B-70CFFFBAD33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484" y="1792966"/>
            <a:ext cx="22787201" cy="11759747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8D8BD158-A0A3-4450-8713-192C2D74AA60}"/>
              </a:ext>
            </a:extLst>
          </p:cNvPr>
          <p:cNvSpPr/>
          <p:nvPr/>
        </p:nvSpPr>
        <p:spPr>
          <a:xfrm>
            <a:off x="22244162" y="10936679"/>
            <a:ext cx="2836523" cy="24200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2661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B07CBA-8103-40FA-91BA-C483B5715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B8BA2AC-D4A8-4189-B2FD-547E3EED01B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1285" y="3955981"/>
            <a:ext cx="11425916" cy="97887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C7B2F5B-0079-4950-8A42-D0F6FEBF7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5184A2"/>
              </a:clrFrom>
              <a:clrTo>
                <a:srgbClr val="5184A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35474" t="32648" r="23253" b="32977"/>
          <a:stretch/>
        </p:blipFill>
        <p:spPr>
          <a:xfrm>
            <a:off x="366371" y="6798694"/>
            <a:ext cx="5370060" cy="251460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AF83496-0B6A-4EE6-8632-BB938873E726}"/>
              </a:ext>
            </a:extLst>
          </p:cNvPr>
          <p:cNvSpPr txBox="1"/>
          <p:nvPr/>
        </p:nvSpPr>
        <p:spPr>
          <a:xfrm>
            <a:off x="366371" y="9167767"/>
            <a:ext cx="5355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5400" dirty="0"/>
              <a:t>Joints de Revolución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802AB51-415F-49B4-BE05-3D67F4A41410}"/>
              </a:ext>
            </a:extLst>
          </p:cNvPr>
          <p:cNvPicPr/>
          <p:nvPr/>
        </p:nvPicPr>
        <p:blipFill rotWithShape="1">
          <a:blip r:embed="rId5"/>
          <a:srcRect l="43426" t="11628" r="34488" b="48265"/>
          <a:stretch/>
        </p:blipFill>
        <p:spPr bwMode="auto">
          <a:xfrm>
            <a:off x="16706246" y="5031081"/>
            <a:ext cx="8901113" cy="87136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1E4C4745-8287-4D7A-B161-29E6C4CE899F}"/>
              </a:ext>
            </a:extLst>
          </p:cNvPr>
          <p:cNvSpPr/>
          <p:nvPr/>
        </p:nvSpPr>
        <p:spPr>
          <a:xfrm>
            <a:off x="22696713" y="5157827"/>
            <a:ext cx="2253343" cy="2611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2728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4943</TotalTime>
  <Words>1030</Words>
  <Application>Microsoft Office PowerPoint</Application>
  <PresentationFormat>Personalizado</PresentationFormat>
  <Paragraphs>250</Paragraphs>
  <Slides>51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144</cp:revision>
  <dcterms:created xsi:type="dcterms:W3CDTF">2019-01-20T17:33:17Z</dcterms:created>
  <dcterms:modified xsi:type="dcterms:W3CDTF">2019-08-30T07:37:46Z</dcterms:modified>
</cp:coreProperties>
</file>